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24"/>
  </p:normalViewPr>
  <p:slideViewPr>
    <p:cSldViewPr snapToGrid="0">
      <p:cViewPr varScale="1">
        <p:scale>
          <a:sx n="106" d="100"/>
          <a:sy n="106" d="100"/>
        </p:scale>
        <p:origin x="7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F343FC-195B-954D-938D-6A89EDE1ABF1}" type="datetimeFigureOut">
              <a:rPr lang="en-US" smtClean="0"/>
              <a:t>12/4/23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79CBD0-3243-0344-8786-AE546BEA1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494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79CBD0-3243-0344-8786-AE546BEA103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62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B47C6-4258-71A1-1838-08D41E7B06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BD1765-52D0-8381-ECCB-A5240D18CA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A54CC8-1185-E6D9-54C3-71E6CDD96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58B0C-AACF-9D49-9A81-C40E5FFCBA5D}" type="datetimeFigureOut">
              <a:rPr lang="en-US" smtClean="0"/>
              <a:t>12/3/23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0C2FA1-CED1-5BD1-6FFB-6897D0DFF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33FC5B-5BAD-FD1F-E42E-25DECB720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8C29-7CE9-0543-939E-DBDDDB160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083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7BC97-4DD5-22CA-6F08-0F9990B10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630A99-1B07-AAF4-6915-AF736FDE40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26CA3B-A48F-D754-AC07-FD18D660A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58B0C-AACF-9D49-9A81-C40E5FFCBA5D}" type="datetimeFigureOut">
              <a:rPr lang="en-US" smtClean="0"/>
              <a:t>12/3/23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5F07E1-7FD1-E02D-D50E-DDD52C57E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DFFDA-29EE-0C8D-329E-EDAC3A706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8C29-7CE9-0543-939E-DBDDDB160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10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922459-8C0E-520A-E695-7A8CE6DC0E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69C0A4-C3D5-E47A-6857-5AEF174AF6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32BFF1-DB28-C583-4AB8-80CB69047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58B0C-AACF-9D49-9A81-C40E5FFCBA5D}" type="datetimeFigureOut">
              <a:rPr lang="en-US" smtClean="0"/>
              <a:t>12/3/23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384062-4043-370F-DD83-02A91B48D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F682CF-2DB6-E28D-62A8-A4EEF5C0E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8C29-7CE9-0543-939E-DBDDDB160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608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A333E-ED27-4A99-9AC7-D92B98244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1A0920-C47F-120B-E679-268CE13D2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58B0C-AACF-9D49-9A81-C40E5FFCBA5D}" type="datetimeFigureOut">
              <a:rPr lang="en-US" smtClean="0"/>
              <a:t>12/3/23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1062CF-606E-BB8D-FB58-27551B072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EAE5FC-071F-ADF7-A611-467808DC7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8C29-7CE9-0543-939E-DBDDDB1605C8}" type="slidenum">
              <a:rPr lang="en-US" smtClean="0"/>
              <a:t>‹#›</a:t>
            </a:fld>
            <a:endParaRPr lang="en-US"/>
          </a:p>
        </p:txBody>
      </p:sp>
      <p:pic>
        <p:nvPicPr>
          <p:cNvPr id="2052" name="Picture 4" descr="A close-up of a logo&#10;&#10;Description automatically generated">
            <a:extLst>
              <a:ext uri="{FF2B5EF4-FFF2-40B4-BE49-F238E27FC236}">
                <a16:creationId xmlns:a16="http://schemas.microsoft.com/office/drawing/2014/main" id="{317A12DE-B777-F787-00A2-FC304CB7649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1707" y="5979764"/>
            <a:ext cx="2370293" cy="878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arper Adams University">
            <a:extLst>
              <a:ext uri="{FF2B5EF4-FFF2-40B4-BE49-F238E27FC236}">
                <a16:creationId xmlns:a16="http://schemas.microsoft.com/office/drawing/2014/main" id="{11CDC9A0-9EAB-8025-3CFC-52A66F04183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448" y="5408341"/>
            <a:ext cx="1449659" cy="1449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3926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9EBEC-A44B-31CF-3DAC-A585A7C03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9D62D4-2396-BB0F-52EB-607F60A498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9E8710-7B94-4FE7-66FA-917D77635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58B0C-AACF-9D49-9A81-C40E5FFCBA5D}" type="datetimeFigureOut">
              <a:rPr lang="en-US" smtClean="0"/>
              <a:t>12/3/23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07600-D4E5-E712-3DF8-783984600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5175A0-7EDC-3784-63FA-977D0F61C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8C29-7CE9-0543-939E-DBDDDB160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033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A79A2-1E28-3B1B-254B-F57BC1F8E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125D9-B636-B9B4-0971-46BD9DC9FA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75CF50-8B94-1954-E783-0426FDF991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BF8E77-0F37-2027-BC06-A760FA3FA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58B0C-AACF-9D49-9A81-C40E5FFCBA5D}" type="datetimeFigureOut">
              <a:rPr lang="en-US" smtClean="0"/>
              <a:t>12/3/23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6F64F9-A141-26A3-EFBE-F8CC7C2E9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CF53A-F744-18A9-253F-4063816AA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8C29-7CE9-0543-939E-DBDDDB160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353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F6056-8316-F0F0-4B3B-B9A6EBAF4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1125BA-2D2D-DF02-2A22-812BE3CB15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04AF37-6356-3E8F-2317-33E455E4C7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E57603-A69C-8531-D7C6-5E6B06B7F2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F24F4A-3C53-21F5-5479-37DA048366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6AD143-0F7E-3197-779C-795B3C282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58B0C-AACF-9D49-9A81-C40E5FFCBA5D}" type="datetimeFigureOut">
              <a:rPr lang="en-US" smtClean="0"/>
              <a:t>12/3/23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73EE1D-0D93-4BEC-E3D3-FBB8FD8EE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8AAA08-ABFE-A97D-EC37-27746F0F0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8C29-7CE9-0543-939E-DBDDDB160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71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74F73-9114-6955-2DB1-127A075D0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D11AAD-B258-F2AE-19BB-50C2687B1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58B0C-AACF-9D49-9A81-C40E5FFCBA5D}" type="datetimeFigureOut">
              <a:rPr lang="en-US" smtClean="0"/>
              <a:t>12/3/23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29BA3C-7F97-9436-20F7-929968DD5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467550-C321-4778-AC00-3F4D8B7C1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8C29-7CE9-0543-939E-DBDDDB160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435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1F705D-F37E-1A0E-EACF-391C56668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58B0C-AACF-9D49-9A81-C40E5FFCBA5D}" type="datetimeFigureOut">
              <a:rPr lang="en-US" smtClean="0"/>
              <a:t>12/3/23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E278E0-9D2B-72EE-D5AA-044D94E76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97C1C0-6AAB-B607-6F20-F1F41B642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8C29-7CE9-0543-939E-DBDDDB160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810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61DE5-3E09-32C7-8C9A-32C299BB9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D8AD4-FBA2-045A-4113-BFBFA21C2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6D556D-2FC7-820B-5D29-D6122EEB71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B3E431-8A98-56CD-07A4-550141F32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58B0C-AACF-9D49-9A81-C40E5FFCBA5D}" type="datetimeFigureOut">
              <a:rPr lang="en-US" smtClean="0"/>
              <a:t>12/3/23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F3BFA6-ABC3-AB5B-32D2-EEB55F479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C8DD84-EE33-9DFB-5E46-58AEFC012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8C29-7CE9-0543-939E-DBDDDB160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598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24FC7-705E-1958-D329-4D4A60D59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2404BD-6DC9-E1EB-2D14-C134F319DA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A675D1-40F4-9DAC-E766-2DEDA22C63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F64B18-493D-7C5D-449B-530823CE0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58B0C-AACF-9D49-9A81-C40E5FFCBA5D}" type="datetimeFigureOut">
              <a:rPr lang="en-US" smtClean="0"/>
              <a:t>12/3/23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C9E58A-8268-683E-6D78-0CB75CBFC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D1047E-BF0D-FDB4-898D-5D0B494AB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8C29-7CE9-0543-939E-DBDDDB160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519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B1B20A-DAC4-5EDF-1930-8C56881A1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935C23-676A-BA21-68D3-78B23A53FD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BA8368-23FA-F2E9-DB8E-C728EB56E1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58B0C-AACF-9D49-9A81-C40E5FFCBA5D}" type="datetimeFigureOut">
              <a:rPr lang="en-US" smtClean="0"/>
              <a:t>12/3/23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3C79AB-3804-F89C-A62C-7F1B4D96DB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670FA4-B237-7EC6-B9FA-1094B5CA31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D8C29-7CE9-0543-939E-DBDDDB160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134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D6F2A-0E65-1EF4-8CC4-5C7B6430B0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0268" y="193532"/>
            <a:ext cx="8782051" cy="2222643"/>
          </a:xfrm>
        </p:spPr>
        <p:txBody>
          <a:bodyPr>
            <a:normAutofit/>
          </a:bodyPr>
          <a:lstStyle/>
          <a:p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The effects of chitin and chitosan amendments on potato cyst nematode viability.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65173E-B421-213F-DF22-F2FB18DBC0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9295" y="2844800"/>
            <a:ext cx="8782050" cy="584200"/>
          </a:xfrm>
        </p:spPr>
        <p:txBody>
          <a:bodyPr/>
          <a:lstStyle/>
          <a:p>
            <a:r>
              <a:rPr lang="en-US" dirty="0"/>
              <a:t>Ronald </a:t>
            </a:r>
            <a:r>
              <a:rPr lang="en-US" dirty="0" err="1"/>
              <a:t>Manjoro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3F43E8-4F3A-A10E-2F5F-0BDCDA18A0DA}"/>
              </a:ext>
            </a:extLst>
          </p:cNvPr>
          <p:cNvSpPr txBox="1"/>
          <p:nvPr/>
        </p:nvSpPr>
        <p:spPr>
          <a:xfrm>
            <a:off x="2792975" y="3586246"/>
            <a:ext cx="51577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Supervisors: Dr Matt Back</a:t>
            </a:r>
          </a:p>
          <a:p>
            <a:r>
              <a:rPr lang="en-US" dirty="0"/>
              <a:t>                       Dr Tom Pope</a:t>
            </a:r>
          </a:p>
          <a:p>
            <a:r>
              <a:rPr lang="en-US" dirty="0"/>
              <a:t>                       Dr Joe Roberts</a:t>
            </a:r>
          </a:p>
        </p:txBody>
      </p:sp>
      <p:pic>
        <p:nvPicPr>
          <p:cNvPr id="1026" name="Picture 2" descr="A close-up of a logo&#10;&#10;Description automatically generated">
            <a:extLst>
              <a:ext uri="{FF2B5EF4-FFF2-40B4-BE49-F238E27FC236}">
                <a16:creationId xmlns:a16="http://schemas.microsoft.com/office/drawing/2014/main" id="{0A90D482-415C-52DE-3800-C1D40AEB29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0923" y="5211015"/>
            <a:ext cx="3922757" cy="1453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arper Adams University">
            <a:extLst>
              <a:ext uri="{FF2B5EF4-FFF2-40B4-BE49-F238E27FC236}">
                <a16:creationId xmlns:a16="http://schemas.microsoft.com/office/drawing/2014/main" id="{1F09AC21-C3D6-A46C-22E5-6ADCA59BE1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295" y="4505663"/>
            <a:ext cx="2293520" cy="2293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Potato cyst nematode - DAFF">
            <a:extLst>
              <a:ext uri="{FF2B5EF4-FFF2-40B4-BE49-F238E27FC236}">
                <a16:creationId xmlns:a16="http://schemas.microsoft.com/office/drawing/2014/main" id="{9098AA56-34B1-7184-E194-4E705E8F34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948" y="1947403"/>
            <a:ext cx="4346016" cy="2963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1654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3EF7D-366E-7928-907A-4AF75DC67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4422A8-EED2-EB74-A66E-CE246E33DCD6}"/>
              </a:ext>
            </a:extLst>
          </p:cNvPr>
          <p:cNvSpPr txBox="1"/>
          <p:nvPr/>
        </p:nvSpPr>
        <p:spPr>
          <a:xfrm>
            <a:off x="433137" y="1864894"/>
            <a:ext cx="1008246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/>
              <a:t>Potato cyst nematodes are an important pest causing substantial losses in the potato industry.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/>
              <a:t>The pest can remain viable in the soil for ca.20 years.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/>
              <a:t>Chemical options are being phased out due to their negative impact on human health and the environment.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/>
              <a:t>Chitin offers an environmentally friendly alternative for the management of the pest.</a:t>
            </a:r>
          </a:p>
        </p:txBody>
      </p:sp>
    </p:spTree>
    <p:extLst>
      <p:ext uri="{BB962C8B-B14F-4D97-AF65-F5344CB8AC3E}">
        <p14:creationId xmlns:p14="http://schemas.microsoft.com/office/powerpoint/2010/main" val="883406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4AB5E-6144-493D-F97A-F36428AD8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Aim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AE3F92-6D59-3B60-621B-5E2893201F95}"/>
              </a:ext>
            </a:extLst>
          </p:cNvPr>
          <p:cNvSpPr txBox="1"/>
          <p:nvPr/>
        </p:nvSpPr>
        <p:spPr>
          <a:xfrm>
            <a:off x="276729" y="1402893"/>
            <a:ext cx="112495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To understand if chitin and, its deacetylated derivative, chitosan can reduce the viability of potato cyst nematodes in between potato rotations.</a:t>
            </a:r>
          </a:p>
        </p:txBody>
      </p:sp>
      <p:pic>
        <p:nvPicPr>
          <p:cNvPr id="3074" name="Picture 2" descr="Structures of chitin and chitosan and their comparison to cellulose. |  Download Scientific Diagram">
            <a:extLst>
              <a:ext uri="{FF2B5EF4-FFF2-40B4-BE49-F238E27FC236}">
                <a16:creationId xmlns:a16="http://schemas.microsoft.com/office/drawing/2014/main" id="{D47BDDAF-0C17-BFB4-78F4-741B22923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128963"/>
            <a:ext cx="3770460" cy="3528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1413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0B9F3-4633-607C-F6B4-E0FF65EEE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4097FC-9DD5-D3C9-A70A-4F3CFF24A60F}"/>
              </a:ext>
            </a:extLst>
          </p:cNvPr>
          <p:cNvSpPr txBox="1"/>
          <p:nvPr/>
        </p:nvSpPr>
        <p:spPr>
          <a:xfrm>
            <a:off x="537411" y="1690688"/>
            <a:ext cx="1111717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arenR"/>
            </a:pPr>
            <a:r>
              <a:rPr lang="en-GB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Determine the effects of different concentrations of chitin/chitosan on total viable cyst nematodes.</a:t>
            </a:r>
            <a:endParaRPr lang="en-GB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en-GB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Evaluate the effects of chitin and chitosan on bacterial communities over time.</a:t>
            </a:r>
            <a:endParaRPr lang="en-GB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en-GB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Evaluate the effects of chitin and chitosan on the fungal community.</a:t>
            </a:r>
            <a:endParaRPr lang="en-GB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en-GB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Assess the effects of chitin and chitosan on soil chitinase activity.</a:t>
            </a:r>
            <a:endParaRPr lang="en-GB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95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C01DC-F728-A758-32C1-F77C61E25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883" y="0"/>
            <a:ext cx="10535653" cy="874128"/>
          </a:xfrm>
        </p:spPr>
        <p:txBody>
          <a:bodyPr>
            <a:normAutofit/>
          </a:bodyPr>
          <a:lstStyle/>
          <a:p>
            <a:r>
              <a:rPr lang="en-US" sz="4000" dirty="0"/>
              <a:t>Experimental design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F9ADE9-C15F-D1DB-0FC0-2F11E7D44256}"/>
              </a:ext>
            </a:extLst>
          </p:cNvPr>
          <p:cNvSpPr txBox="1"/>
          <p:nvPr/>
        </p:nvSpPr>
        <p:spPr>
          <a:xfrm>
            <a:off x="336883" y="940811"/>
            <a:ext cx="9119937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Five levels of chitin/chitosan (0%,0.1%,1%,2% and 5%) with 8 replicates per treatment.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Data will be collected at 0,3,6,9 and 12 weeks after treatment.</a:t>
            </a:r>
          </a:p>
          <a:p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88AFBB5-469D-FF1B-37A3-8B0D993A62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883" y="2982225"/>
            <a:ext cx="7772400" cy="3714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129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114ED94A-C85D-4CD3-4205-438D21CE6B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9217" y="-1"/>
            <a:ext cx="5213267" cy="6883030"/>
            <a:chOff x="-19217" y="-1"/>
            <a:chExt cx="5213267" cy="688303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642BDB2-BF67-1D53-1C70-0B41D709E4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06" y="0"/>
              <a:ext cx="5204956" cy="6883029"/>
            </a:xfrm>
            <a:prstGeom prst="rect">
              <a:avLst/>
            </a:prstGeom>
            <a:gradFill>
              <a:gsLst>
                <a:gs pos="7000">
                  <a:schemeClr val="accent2"/>
                </a:gs>
                <a:gs pos="100000">
                  <a:schemeClr val="accent5"/>
                </a:gs>
              </a:gsLst>
              <a:lin ang="4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8E0D8CE-5DBF-B664-EB48-C29BF8AB4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-19217" y="1731909"/>
              <a:ext cx="5204963" cy="5144400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75000"/>
                  </a:schemeClr>
                </a:gs>
                <a:gs pos="60000">
                  <a:schemeClr val="accent5">
                    <a:lumMod val="60000"/>
                    <a:lumOff val="40000"/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FD140CE-7DE2-C88F-5EAE-F45EB69E6A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10" y="6723"/>
              <a:ext cx="3834567" cy="6876300"/>
            </a:xfrm>
            <a:prstGeom prst="rect">
              <a:avLst/>
            </a:prstGeom>
            <a:gradFill flip="none" rotWithShape="1">
              <a:gsLst>
                <a:gs pos="3000">
                  <a:schemeClr val="accent2">
                    <a:lumMod val="60000"/>
                    <a:lumOff val="40000"/>
                    <a:alpha val="78000"/>
                  </a:schemeClr>
                </a:gs>
                <a:gs pos="42000">
                  <a:schemeClr val="accent2">
                    <a:alpha val="0"/>
                  </a:schemeClr>
                </a:gs>
              </a:gsLst>
              <a:lin ang="3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57E87E3-413F-10EF-63D8-6016E986C9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-844601" y="833689"/>
              <a:ext cx="6872341" cy="5204961"/>
            </a:xfrm>
            <a:prstGeom prst="rect">
              <a:avLst/>
            </a:prstGeom>
            <a:gradFill>
              <a:gsLst>
                <a:gs pos="0">
                  <a:schemeClr val="accent5">
                    <a:alpha val="86000"/>
                  </a:schemeClr>
                </a:gs>
                <a:gs pos="57000">
                  <a:schemeClr val="accent2">
                    <a:alpha val="0"/>
                  </a:schemeClr>
                </a:gs>
              </a:gsLst>
              <a:lin ang="13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99D5C5E-BED5-AE16-29B1-85CE6EF83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580" y="342900"/>
            <a:ext cx="3779532" cy="138564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Power analysis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2AE294-B3AC-D57C-29F6-A632083BBC18}"/>
              </a:ext>
            </a:extLst>
          </p:cNvPr>
          <p:cNvSpPr txBox="1"/>
          <p:nvPr/>
        </p:nvSpPr>
        <p:spPr>
          <a:xfrm>
            <a:off x="601580" y="2356038"/>
            <a:ext cx="3856484" cy="362790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Cohens F with </a:t>
            </a:r>
            <a:r>
              <a:rPr lang="en-US" sz="2000" dirty="0" err="1">
                <a:solidFill>
                  <a:srgbClr val="FFFFFF"/>
                </a:solidFill>
              </a:rPr>
              <a:t>G.power</a:t>
            </a:r>
            <a:endParaRPr lang="en-US" sz="2000" dirty="0">
              <a:solidFill>
                <a:srgbClr val="FFFFFF"/>
              </a:solidFill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Delong et al., 2020 observed 27% differences between control and chitosan treatments (F statistic 2.2)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55% reduction (Khalil and Badawy,2012)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Mittal et al(1995):more than 55% difference between treatments and control (F:3.75)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Cluster analysis showed only 36% similarity in soil microbial communities (</a:t>
            </a:r>
            <a:r>
              <a:rPr lang="en-US" sz="2000" dirty="0" err="1">
                <a:solidFill>
                  <a:srgbClr val="FFFFFF"/>
                </a:solidFill>
              </a:rPr>
              <a:t>Creitou</a:t>
            </a:r>
            <a:r>
              <a:rPr lang="en-US" sz="2000" dirty="0">
                <a:solidFill>
                  <a:srgbClr val="FFFFFF"/>
                </a:solidFill>
              </a:rPr>
              <a:t> et al.,2013)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FFFF"/>
              </a:solidFill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747E93-6C56-7725-9A7B-8DD41ADA9F33}"/>
              </a:ext>
            </a:extLst>
          </p:cNvPr>
          <p:cNvSpPr txBox="1"/>
          <p:nvPr/>
        </p:nvSpPr>
        <p:spPr>
          <a:xfrm>
            <a:off x="5438325" y="9147"/>
            <a:ext cx="39583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1" dirty="0">
                <a:solidFill>
                  <a:srgbClr val="374151"/>
                </a:solidFill>
                <a:effectLst/>
                <a:latin typeface="KaTeX_Math"/>
              </a:rPr>
              <a:t>F</a:t>
            </a:r>
            <a:r>
              <a:rPr lang="en-GB" b="0" i="0" baseline="30000" dirty="0">
                <a:solidFill>
                  <a:srgbClr val="374151"/>
                </a:solidFill>
                <a:effectLst/>
                <a:latin typeface="KaTeX_Main"/>
              </a:rPr>
              <a:t>2</a:t>
            </a:r>
            <a:r>
              <a:rPr lang="en-GB" b="0" i="0" dirty="0">
                <a:solidFill>
                  <a:srgbClr val="374151"/>
                </a:solidFill>
                <a:effectLst/>
                <a:latin typeface="KaTeX_Main"/>
              </a:rPr>
              <a:t>=</a:t>
            </a:r>
            <a:r>
              <a:rPr lang="en-GB" b="0" i="1" dirty="0">
                <a:solidFill>
                  <a:srgbClr val="374151"/>
                </a:solidFill>
                <a:effectLst/>
                <a:latin typeface="KaTeX_Math"/>
              </a:rPr>
              <a:t>F</a:t>
            </a:r>
            <a:r>
              <a:rPr lang="en-GB" b="0" i="0" dirty="0">
                <a:solidFill>
                  <a:srgbClr val="374151"/>
                </a:solidFill>
                <a:effectLst/>
                <a:latin typeface="KaTeX_Main"/>
              </a:rPr>
              <a:t>×</a:t>
            </a:r>
            <a:r>
              <a:rPr lang="en-GB" b="0" i="1" dirty="0">
                <a:solidFill>
                  <a:srgbClr val="374151"/>
                </a:solidFill>
                <a:effectLst/>
                <a:latin typeface="KaTeX_Math"/>
              </a:rPr>
              <a:t>F</a:t>
            </a:r>
          </a:p>
          <a:p>
            <a:r>
              <a:rPr lang="en-GB" i="1" dirty="0">
                <a:solidFill>
                  <a:srgbClr val="374151"/>
                </a:solidFill>
                <a:latin typeface="KaTeX_Math"/>
              </a:rPr>
              <a:t>Normalize the F</a:t>
            </a:r>
            <a:r>
              <a:rPr lang="en-GB" i="1" baseline="30000" dirty="0">
                <a:solidFill>
                  <a:srgbClr val="374151"/>
                </a:solidFill>
                <a:latin typeface="KaTeX_Math"/>
              </a:rPr>
              <a:t>2=</a:t>
            </a:r>
            <a:r>
              <a:rPr lang="en-GB" i="1" dirty="0">
                <a:solidFill>
                  <a:srgbClr val="374151"/>
                </a:solidFill>
                <a:latin typeface="KaTeX_Math"/>
              </a:rPr>
              <a:t>(F</a:t>
            </a:r>
            <a:r>
              <a:rPr lang="en-GB" i="1" baseline="30000" dirty="0">
                <a:solidFill>
                  <a:srgbClr val="374151"/>
                </a:solidFill>
                <a:latin typeface="KaTeX_Math"/>
              </a:rPr>
              <a:t>2</a:t>
            </a:r>
            <a:r>
              <a:rPr lang="en-GB" i="1" dirty="0">
                <a:solidFill>
                  <a:srgbClr val="374151"/>
                </a:solidFill>
                <a:latin typeface="KaTeX_Math"/>
              </a:rPr>
              <a:t>/1+F</a:t>
            </a:r>
            <a:r>
              <a:rPr lang="en-GB" i="1" baseline="30000" dirty="0">
                <a:solidFill>
                  <a:srgbClr val="374151"/>
                </a:solidFill>
                <a:latin typeface="KaTeX_Math"/>
              </a:rPr>
              <a:t>2</a:t>
            </a:r>
            <a:r>
              <a:rPr lang="en-GB" i="1" dirty="0">
                <a:solidFill>
                  <a:srgbClr val="374151"/>
                </a:solidFill>
                <a:latin typeface="KaTeX_Math"/>
              </a:rPr>
              <a:t>)</a:t>
            </a:r>
            <a:endParaRPr lang="en-US" b="0" i="1" baseline="30000" dirty="0">
              <a:solidFill>
                <a:srgbClr val="374151"/>
              </a:solidFill>
              <a:effectLst/>
              <a:latin typeface="KaTeX_Math"/>
            </a:endParaRPr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677FB00-F55F-D752-2637-3A3C2DC4E5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0620" y="752004"/>
            <a:ext cx="4629301" cy="4549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866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DA4EE-FB2B-C039-93B6-C162620A3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analysis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628B91-6170-36F5-6776-8DCCEBDFAA1B}"/>
              </a:ext>
            </a:extLst>
          </p:cNvPr>
          <p:cNvSpPr txBox="1"/>
          <p:nvPr/>
        </p:nvSpPr>
        <p:spPr>
          <a:xfrm>
            <a:off x="838200" y="2033337"/>
            <a:ext cx="1058912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ANOVA to assess the effects of chitin or chitosan concentration and time and their interaction.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Linear regression (mixed-effects) models the relationship between chitin concentration, nematode viability microbial abundance and chitinase activity over time.</a:t>
            </a:r>
          </a:p>
          <a:p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65739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EBCA3-434C-2C01-0586-E6B713616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404226"/>
            <a:ext cx="2578768" cy="1325563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  <p:pic>
        <p:nvPicPr>
          <p:cNvPr id="4" name="Picture 3" descr="A white board with writing on it&#10;&#10;Description automatically generated">
            <a:extLst>
              <a:ext uri="{FF2B5EF4-FFF2-40B4-BE49-F238E27FC236}">
                <a16:creationId xmlns:a16="http://schemas.microsoft.com/office/drawing/2014/main" id="{163DDFD6-A211-5B15-471D-AED93170A9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1641" y="60616"/>
            <a:ext cx="7214937" cy="5411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703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2343</TotalTime>
  <Words>339</Words>
  <Application>Microsoft Macintosh PowerPoint</Application>
  <PresentationFormat>Widescreen</PresentationFormat>
  <Paragraphs>35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KaTeX_Main</vt:lpstr>
      <vt:lpstr>KaTeX_Math</vt:lpstr>
      <vt:lpstr>Office Theme</vt:lpstr>
      <vt:lpstr>The effects of chitin and chitosan amendments on potato cyst nematode viability.</vt:lpstr>
      <vt:lpstr>Background:</vt:lpstr>
      <vt:lpstr>Aim</vt:lpstr>
      <vt:lpstr>Objectives</vt:lpstr>
      <vt:lpstr>Experimental design</vt:lpstr>
      <vt:lpstr>Power analysis</vt:lpstr>
      <vt:lpstr>Data analysis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effects of chitin and chitosan amendments on potato cyst nematodes</dc:title>
  <dc:creator>Ronald Manjoro</dc:creator>
  <cp:lastModifiedBy>Ronald Manjoro</cp:lastModifiedBy>
  <cp:revision>2</cp:revision>
  <dcterms:created xsi:type="dcterms:W3CDTF">2023-12-03T20:46:26Z</dcterms:created>
  <dcterms:modified xsi:type="dcterms:W3CDTF">2023-12-05T11:49:39Z</dcterms:modified>
</cp:coreProperties>
</file>